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6" r:id="rId2"/>
  </p:sldIdLst>
  <p:sldSz cx="6858000" cy="9144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b Catherine (Genetics - RH)" initials="LC(-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64" autoAdjust="0"/>
    <p:restoredTop sz="94743" autoAdjust="0"/>
  </p:normalViewPr>
  <p:slideViewPr>
    <p:cSldViewPr snapToGrid="0">
      <p:cViewPr>
        <p:scale>
          <a:sx n="100" d="100"/>
          <a:sy n="100" d="100"/>
        </p:scale>
        <p:origin x="137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487F1C-18B3-475C-ADD1-2E253B48B170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8188" y="746125"/>
            <a:ext cx="27940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C535893-71F4-4EC0-B9F3-EE6D2DBA3F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15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9146-8CA8-45CB-BEED-627EE4D4509B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6E87-BF3D-430C-B8E9-300DB29B03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70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8E6E-C81D-444A-A789-EFC50CE30B5B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D4A8-E50E-4B81-97FD-3C0B53A055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22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BA805-DB8B-4086-B35F-C7DAE0399E8B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2834-9917-4050-93BC-DC7A4501B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64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BB7FA-5D57-4E42-945F-4A2F111BD31E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FB518-54D0-4ABF-874E-31FE3E7C2F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22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B123-F600-4510-A2FF-9BFF18D2937E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33D8-8BCE-408C-AC91-CC86313876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43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362EC-9716-4703-A21F-3FEA8002FED9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B64E3-7368-4A23-9D8D-A320CF7C4D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78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1CF1-5E13-49AA-848B-999290AFFBD0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9058-7024-4DBF-959F-2088B2F07A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95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EDD3-1F7F-4A9D-BE1D-C0091048E040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B3D21-7F89-4521-95C7-4479F47FDA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66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8B48-2AAF-4C06-AC19-3BD047547B85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6511D-EFEC-4DE0-ACE4-03BDBA8FFA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62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0E6F-C3A3-44D0-AFA8-FA332343A088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B6D3-0118-49B0-AFDA-E2B323F6A7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24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5C4BC-648B-42CB-9B15-6670A2704435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29EA5-E3D0-49BB-AF42-33872D4E1F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64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55AC44-CCB3-4DA4-887F-28D398097753}" type="datetimeFigureOut">
              <a:rPr lang="en-GB"/>
              <a:pPr>
                <a:defRPr/>
              </a:pPr>
              <a:t>14/09/2023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D6E122-D818-4929-9DF6-60BEF5C84D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Arrow Connector 117"/>
          <p:cNvCxnSpPr/>
          <p:nvPr/>
        </p:nvCxnSpPr>
        <p:spPr>
          <a:xfrm>
            <a:off x="3536518" y="5047207"/>
            <a:ext cx="0" cy="180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286422" y="3709138"/>
            <a:ext cx="5050" cy="1849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287877" y="1511178"/>
            <a:ext cx="0" cy="180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273843" y="3014654"/>
            <a:ext cx="0" cy="180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588" y="7867274"/>
            <a:ext cx="274637" cy="33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199" y="7867274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itle 2"/>
          <p:cNvSpPr>
            <a:spLocks noGrp="1"/>
          </p:cNvSpPr>
          <p:nvPr>
            <p:ph type="title"/>
          </p:nvPr>
        </p:nvSpPr>
        <p:spPr>
          <a:xfrm>
            <a:off x="120476" y="339940"/>
            <a:ext cx="6048375" cy="539750"/>
          </a:xfrm>
        </p:spPr>
        <p:txBody>
          <a:bodyPr anchor="t"/>
          <a:lstStyle/>
          <a:p>
            <a:pPr algn="l"/>
            <a:r>
              <a:rPr lang="en-GB" altLang="en-US" sz="1800" b="1" dirty="0"/>
              <a:t>Endometrial Cancer Lynch Syndrome Testing Protocol</a:t>
            </a:r>
          </a:p>
        </p:txBody>
      </p:sp>
      <p:sp>
        <p:nvSpPr>
          <p:cNvPr id="10246" name="Process 2"/>
          <p:cNvSpPr>
            <a:spLocks noChangeArrowheads="1"/>
          </p:cNvSpPr>
          <p:nvPr/>
        </p:nvSpPr>
        <p:spPr bwMode="auto">
          <a:xfrm>
            <a:off x="1129553" y="834686"/>
            <a:ext cx="4948518" cy="290742"/>
          </a:xfrm>
          <a:prstGeom prst="flowChartProcess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sz="1400" b="1" dirty="0">
                <a:latin typeface="+mn-lt"/>
                <a:cs typeface="Arial" pitchFamily="34" charset="0"/>
              </a:rPr>
              <a:t>Patient with a new diagnosis of Endometrial cancer </a:t>
            </a:r>
          </a:p>
          <a:p>
            <a:pPr>
              <a:defRPr/>
            </a:pPr>
            <a:endParaRPr lang="en-GB" sz="1400" b="1" i="1" dirty="0">
              <a:latin typeface="+mn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7382" y="8775100"/>
            <a:ext cx="199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latin typeface="+mj-lt"/>
              </a:rPr>
              <a:t>MCG-LYNCHEndoNUHProtocol V3March 2022.  </a:t>
            </a:r>
          </a:p>
          <a:p>
            <a:r>
              <a:rPr lang="en-GB" sz="700" dirty="0">
                <a:latin typeface="+mj-lt"/>
              </a:rPr>
              <a:t>Planned review: March 2023.  Author CJS/CVL</a:t>
            </a:r>
          </a:p>
        </p:txBody>
      </p:sp>
      <p:sp>
        <p:nvSpPr>
          <p:cNvPr id="20" name="Process 3"/>
          <p:cNvSpPr>
            <a:spLocks noChangeArrowheads="1"/>
          </p:cNvSpPr>
          <p:nvPr/>
        </p:nvSpPr>
        <p:spPr bwMode="auto">
          <a:xfrm>
            <a:off x="730528" y="2077898"/>
            <a:ext cx="1691155" cy="993932"/>
          </a:xfrm>
          <a:prstGeom prst="flowChart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u="sng" dirty="0">
                <a:solidFill>
                  <a:schemeClr val="tx1"/>
                </a:solidFill>
              </a:rPr>
              <a:t>DIAGNOSIS OF LYNCH SYNDROME UNLIKELY</a:t>
            </a:r>
          </a:p>
          <a:p>
            <a:r>
              <a:rPr lang="en-GB" sz="800" dirty="0">
                <a:solidFill>
                  <a:schemeClr val="tx1"/>
                </a:solidFill>
              </a:rPr>
              <a:t>Refer to clinical genetics if:</a:t>
            </a:r>
          </a:p>
          <a:p>
            <a:pPr marL="228600" indent="-228600">
              <a:buAutoNum type="arabicParenR"/>
            </a:pPr>
            <a:r>
              <a:rPr lang="en-GB" sz="800" dirty="0">
                <a:solidFill>
                  <a:schemeClr val="tx1"/>
                </a:solidFill>
              </a:rPr>
              <a:t>Significant family history</a:t>
            </a:r>
          </a:p>
          <a:p>
            <a:pPr marL="228600" indent="-228600">
              <a:buAutoNum type="arabicParenR"/>
            </a:pPr>
            <a:r>
              <a:rPr lang="en-GB" sz="800" dirty="0">
                <a:solidFill>
                  <a:schemeClr val="tx1"/>
                </a:solidFill>
              </a:rPr>
              <a:t>Young onset &lt;30yrs</a:t>
            </a:r>
          </a:p>
          <a:p>
            <a:pPr marL="228600" indent="-228600">
              <a:buAutoNum type="arabicParenR"/>
            </a:pPr>
            <a:r>
              <a:rPr lang="en-GB" sz="800" dirty="0">
                <a:solidFill>
                  <a:schemeClr val="tx1"/>
                </a:solidFill>
              </a:rPr>
              <a:t>Multiple primary cancers in the same individual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 rot="16200000">
            <a:off x="-104987" y="8187941"/>
            <a:ext cx="1035701" cy="5847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Arial" charset="0"/>
              </a:rPr>
              <a:t>Genetics Team</a:t>
            </a:r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 rot="16200000">
            <a:off x="-409749" y="4736502"/>
            <a:ext cx="1400175" cy="3397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Arial" charset="0"/>
              </a:rPr>
              <a:t>Cancer Team</a:t>
            </a:r>
          </a:p>
        </p:txBody>
      </p:sp>
      <p:sp>
        <p:nvSpPr>
          <p:cNvPr id="30" name="Process 2"/>
          <p:cNvSpPr>
            <a:spLocks noChangeArrowheads="1"/>
          </p:cNvSpPr>
          <p:nvPr/>
        </p:nvSpPr>
        <p:spPr bwMode="auto">
          <a:xfrm>
            <a:off x="779806" y="6810034"/>
            <a:ext cx="1684757" cy="1058490"/>
          </a:xfrm>
          <a:prstGeom prst="flowChartProcess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800" dirty="0">
                <a:latin typeface="+mn-lt"/>
              </a:rPr>
              <a:t>Actions by requesting clinician: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GB" sz="800" dirty="0">
                <a:latin typeface="+mn-lt"/>
              </a:rPr>
              <a:t>Result letter (MCG LYNCH4) sent to patient with family history form and pre-paid envelope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GB" sz="800" dirty="0">
                <a:latin typeface="+mn-lt"/>
              </a:rPr>
              <a:t>Letter copied to clinical genetics for consideration of screening and further testing</a:t>
            </a:r>
            <a:endParaRPr lang="en-GB" sz="1000" dirty="0">
              <a:latin typeface="+mn-lt"/>
            </a:endParaRPr>
          </a:p>
        </p:txBody>
      </p:sp>
      <p:sp>
        <p:nvSpPr>
          <p:cNvPr id="32" name="Process 2"/>
          <p:cNvSpPr>
            <a:spLocks noChangeArrowheads="1"/>
          </p:cNvSpPr>
          <p:nvPr/>
        </p:nvSpPr>
        <p:spPr bwMode="auto">
          <a:xfrm>
            <a:off x="2707842" y="6810033"/>
            <a:ext cx="1824914" cy="1058492"/>
          </a:xfrm>
          <a:prstGeom prst="flowChartProcess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800" dirty="0">
                <a:latin typeface="+mn-lt"/>
              </a:rPr>
              <a:t>Actions by requesting clinician: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GB" sz="800" dirty="0">
                <a:latin typeface="+mn-lt"/>
              </a:rPr>
              <a:t>Appointment made for KMW/CG to give the result to the patient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GB" sz="800" dirty="0">
                <a:latin typeface="+mn-lt"/>
              </a:rPr>
              <a:t>Result letter (MCG-LYNCH2) sent to patient 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GB" sz="800" dirty="0">
                <a:latin typeface="+mn-lt"/>
              </a:rPr>
              <a:t>Referral emailed  to clinical genetics  with consent form </a:t>
            </a:r>
          </a:p>
        </p:txBody>
      </p:sp>
      <p:sp>
        <p:nvSpPr>
          <p:cNvPr id="34" name="Process 2"/>
          <p:cNvSpPr>
            <a:spLocks noChangeArrowheads="1"/>
          </p:cNvSpPr>
          <p:nvPr/>
        </p:nvSpPr>
        <p:spPr bwMode="auto">
          <a:xfrm>
            <a:off x="4807990" y="6820871"/>
            <a:ext cx="1692828" cy="1047654"/>
          </a:xfrm>
          <a:prstGeom prst="flowChartProcess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800" dirty="0">
                <a:latin typeface="+mn-lt"/>
              </a:rPr>
              <a:t>Actions by requesting clinician: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GB" sz="800" dirty="0">
                <a:latin typeface="+mj-lt"/>
              </a:rPr>
              <a:t>Result letter (MCG-LYNCH3) sent to patient with family history form and pre-paid envelope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GB" sz="800" dirty="0">
                <a:latin typeface="+mj-lt"/>
              </a:rPr>
              <a:t>Letter copied to clinical genetics for consideration of screening and further testing</a:t>
            </a:r>
            <a:endParaRPr lang="en-GB" sz="1000" dirty="0">
              <a:latin typeface="+mj-lt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695336" y="1539099"/>
            <a:ext cx="0" cy="180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489379" y="1139489"/>
            <a:ext cx="0" cy="1454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rocess 2"/>
          <p:cNvSpPr>
            <a:spLocks noChangeArrowheads="1"/>
          </p:cNvSpPr>
          <p:nvPr/>
        </p:nvSpPr>
        <p:spPr bwMode="auto">
          <a:xfrm>
            <a:off x="2746692" y="8115579"/>
            <a:ext cx="1786063" cy="569259"/>
          </a:xfrm>
          <a:prstGeom prst="flowChartProcess">
            <a:avLst/>
          </a:prstGeom>
          <a:solidFill>
            <a:srgbClr val="00B0F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sz="1000" dirty="0">
                <a:latin typeface="+mn-lt"/>
              </a:rPr>
              <a:t>Clinical genetics appointment* will be arranged within 4 weeks of receiving referral. </a:t>
            </a:r>
          </a:p>
        </p:txBody>
      </p:sp>
      <p:sp>
        <p:nvSpPr>
          <p:cNvPr id="47" name="Process 3"/>
          <p:cNvSpPr>
            <a:spLocks noChangeArrowheads="1"/>
          </p:cNvSpPr>
          <p:nvPr/>
        </p:nvSpPr>
        <p:spPr bwMode="auto">
          <a:xfrm>
            <a:off x="1438380" y="1284890"/>
            <a:ext cx="4540718" cy="256278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</a:rPr>
              <a:t>Pathology team perform MMR IHC in the endometrial tumour sample</a:t>
            </a:r>
          </a:p>
        </p:txBody>
      </p:sp>
      <p:sp>
        <p:nvSpPr>
          <p:cNvPr id="49" name="Process 3"/>
          <p:cNvSpPr>
            <a:spLocks noChangeArrowheads="1"/>
          </p:cNvSpPr>
          <p:nvPr/>
        </p:nvSpPr>
        <p:spPr bwMode="auto">
          <a:xfrm>
            <a:off x="5247987" y="2195128"/>
            <a:ext cx="1079173" cy="37973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Loss of  MSH2 and/or MSH6 or PMS2 alone</a:t>
            </a:r>
          </a:p>
        </p:txBody>
      </p:sp>
      <p:sp>
        <p:nvSpPr>
          <p:cNvPr id="51" name="Process 3"/>
          <p:cNvSpPr>
            <a:spLocks noChangeArrowheads="1"/>
          </p:cNvSpPr>
          <p:nvPr/>
        </p:nvSpPr>
        <p:spPr bwMode="auto">
          <a:xfrm>
            <a:off x="3743007" y="2206192"/>
            <a:ext cx="1079173" cy="32866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Loss of MLH1 or MLH1 + PMS2</a:t>
            </a:r>
          </a:p>
        </p:txBody>
      </p:sp>
      <p:sp>
        <p:nvSpPr>
          <p:cNvPr id="52" name="Process 3"/>
          <p:cNvSpPr>
            <a:spLocks noChangeArrowheads="1"/>
          </p:cNvSpPr>
          <p:nvPr/>
        </p:nvSpPr>
        <p:spPr bwMode="auto">
          <a:xfrm>
            <a:off x="2848378" y="2711425"/>
            <a:ext cx="2767529" cy="30323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Pathology to send tumour sample for reflex MLH1 Promoter Hypermethylation. </a:t>
            </a:r>
          </a:p>
        </p:txBody>
      </p:sp>
      <p:sp>
        <p:nvSpPr>
          <p:cNvPr id="54" name="Process 3"/>
          <p:cNvSpPr>
            <a:spLocks noChangeArrowheads="1"/>
          </p:cNvSpPr>
          <p:nvPr/>
        </p:nvSpPr>
        <p:spPr bwMode="auto">
          <a:xfrm>
            <a:off x="2823626" y="1698161"/>
            <a:ext cx="3529116" cy="327056"/>
          </a:xfrm>
          <a:prstGeom prst="flowChart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MMR Deficient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Result reviewed at MDT. Patients name added to gynae-onc spreadsheet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4289775" y="2025217"/>
            <a:ext cx="466" cy="1765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967184" y="2025217"/>
            <a:ext cx="0" cy="180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957869" y="2574864"/>
            <a:ext cx="9316" cy="13192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8" idx="1"/>
          </p:cNvCxnSpPr>
          <p:nvPr/>
        </p:nvCxnSpPr>
        <p:spPr>
          <a:xfrm flipH="1">
            <a:off x="2334852" y="3283758"/>
            <a:ext cx="411840" cy="2558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rocess 3"/>
          <p:cNvSpPr>
            <a:spLocks noChangeArrowheads="1"/>
          </p:cNvSpPr>
          <p:nvPr/>
        </p:nvSpPr>
        <p:spPr bwMode="auto">
          <a:xfrm>
            <a:off x="831986" y="3894097"/>
            <a:ext cx="5636048" cy="1180538"/>
          </a:xfrm>
          <a:prstGeom prst="flowChart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</a:rPr>
              <a:t>Germline Lynch genetic testing by approved Cancer Team member: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Germline Lynch syndrome gene testing discussed with patient. Information sheet MCG-LYNCHLeaflet(Endo) given to patient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Check re family history of Lynch related cancers e.g. bowel, endometrial, stomach, pancreatic, renal tract, ovarian, endocervical cancer, cholangiocarcinoma, glioblastoma.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Record of discussion form signed and filed in the notes. Record test has been requested in notes.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Blood (EDTA sample) and request form sent to lab (R210 Lynch syndrome). Note on form to request results reported to gynae-</a:t>
            </a:r>
            <a:r>
              <a:rPr lang="en-GB" sz="800" dirty="0" err="1">
                <a:solidFill>
                  <a:schemeClr val="tx1"/>
                </a:solidFill>
              </a:rPr>
              <a:t>onc</a:t>
            </a:r>
            <a:r>
              <a:rPr lang="en-GB" sz="800" dirty="0">
                <a:solidFill>
                  <a:schemeClr val="tx1"/>
                </a:solidFill>
              </a:rPr>
              <a:t> nhs.net email address (or to KMW/CG while this new email address is being set up)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Send standard letter (MCG-LYNCH1) to patient with copy to GP informing them that testing has been done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Record patient details, date of test and person consenting on shared drive gynae-onc spreadsheet.</a:t>
            </a:r>
          </a:p>
          <a:p>
            <a:pPr>
              <a:defRPr/>
            </a:pP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65" name="Process 2"/>
          <p:cNvSpPr>
            <a:spLocks noChangeArrowheads="1"/>
          </p:cNvSpPr>
          <p:nvPr/>
        </p:nvSpPr>
        <p:spPr bwMode="auto">
          <a:xfrm>
            <a:off x="779806" y="6195551"/>
            <a:ext cx="1684757" cy="375381"/>
          </a:xfrm>
          <a:prstGeom prst="flowChartProcess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200" b="1" dirty="0">
                <a:latin typeface="+mn-lt"/>
                <a:cs typeface="Arial" pitchFamily="34" charset="0"/>
              </a:rPr>
              <a:t>NO VARIANT IDENTIFIED</a:t>
            </a:r>
          </a:p>
        </p:txBody>
      </p:sp>
      <p:sp>
        <p:nvSpPr>
          <p:cNvPr id="166" name="Process 2"/>
          <p:cNvSpPr>
            <a:spLocks noChangeArrowheads="1"/>
          </p:cNvSpPr>
          <p:nvPr/>
        </p:nvSpPr>
        <p:spPr bwMode="auto">
          <a:xfrm>
            <a:off x="2707842" y="6182850"/>
            <a:ext cx="1824913" cy="381733"/>
          </a:xfrm>
          <a:prstGeom prst="flowChartProcess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200" b="1" dirty="0">
                <a:latin typeface="+mn-lt"/>
                <a:cs typeface="Arial" pitchFamily="34" charset="0"/>
              </a:rPr>
              <a:t>PATHOGENIC </a:t>
            </a:r>
          </a:p>
          <a:p>
            <a:pPr algn="ctr">
              <a:defRPr/>
            </a:pPr>
            <a:r>
              <a:rPr lang="en-GB" sz="1200" b="1" dirty="0">
                <a:latin typeface="+mn-lt"/>
                <a:cs typeface="Arial" pitchFamily="34" charset="0"/>
              </a:rPr>
              <a:t>VARIANT </a:t>
            </a:r>
          </a:p>
        </p:txBody>
      </p:sp>
      <p:sp>
        <p:nvSpPr>
          <p:cNvPr id="167" name="Process 2"/>
          <p:cNvSpPr>
            <a:spLocks noChangeArrowheads="1"/>
          </p:cNvSpPr>
          <p:nvPr/>
        </p:nvSpPr>
        <p:spPr bwMode="auto">
          <a:xfrm>
            <a:off x="4807991" y="6190773"/>
            <a:ext cx="1692828" cy="373810"/>
          </a:xfrm>
          <a:prstGeom prst="flowChartProcess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200" b="1" dirty="0">
                <a:latin typeface="+mn-lt"/>
                <a:cs typeface="Arial" pitchFamily="34" charset="0"/>
              </a:rPr>
              <a:t>UNCLASSIFIED </a:t>
            </a:r>
          </a:p>
          <a:p>
            <a:pPr algn="ctr">
              <a:defRPr/>
            </a:pPr>
            <a:r>
              <a:rPr lang="en-GB" sz="1200" b="1" dirty="0">
                <a:latin typeface="+mn-lt"/>
                <a:cs typeface="Arial" pitchFamily="34" charset="0"/>
              </a:rPr>
              <a:t>VARIANT</a:t>
            </a:r>
          </a:p>
        </p:txBody>
      </p:sp>
      <p:cxnSp>
        <p:nvCxnSpPr>
          <p:cNvPr id="168" name="Straight Connector 167"/>
          <p:cNvCxnSpPr/>
          <p:nvPr/>
        </p:nvCxnSpPr>
        <p:spPr>
          <a:xfrm>
            <a:off x="1256227" y="5965363"/>
            <a:ext cx="36464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3536518" y="5944726"/>
            <a:ext cx="0" cy="250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5676905" y="5965363"/>
            <a:ext cx="0" cy="250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1571657" y="5965363"/>
            <a:ext cx="0" cy="250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1590908" y="6570932"/>
            <a:ext cx="0" cy="250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5676905" y="6570932"/>
            <a:ext cx="0" cy="250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ocess 2"/>
          <p:cNvSpPr>
            <a:spLocks noChangeArrowheads="1"/>
          </p:cNvSpPr>
          <p:nvPr/>
        </p:nvSpPr>
        <p:spPr bwMode="auto">
          <a:xfrm>
            <a:off x="779805" y="8126691"/>
            <a:ext cx="1684757" cy="707276"/>
          </a:xfrm>
          <a:prstGeom prst="flowChartProcess">
            <a:avLst/>
          </a:prstGeom>
          <a:solidFill>
            <a:srgbClr val="00B0F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1000" dirty="0">
                <a:latin typeface="+mn-lt"/>
              </a:rPr>
              <a:t>Assessment made and either</a:t>
            </a:r>
          </a:p>
          <a:p>
            <a:pPr>
              <a:defRPr/>
            </a:pPr>
            <a:r>
              <a:rPr lang="en-GB" sz="1000" dirty="0">
                <a:latin typeface="+mn-lt"/>
              </a:rPr>
              <a:t>a) Appointment* made in clinical genetics (3-4m) OR</a:t>
            </a:r>
          </a:p>
          <a:p>
            <a:pPr>
              <a:defRPr/>
            </a:pPr>
            <a:r>
              <a:rPr lang="en-GB" sz="1000" dirty="0">
                <a:latin typeface="+mn-lt"/>
              </a:rPr>
              <a:t>b) Advice letter to patient</a:t>
            </a: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820" y="7867276"/>
            <a:ext cx="274637" cy="43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Process 3"/>
          <p:cNvSpPr>
            <a:spLocks noChangeArrowheads="1"/>
          </p:cNvSpPr>
          <p:nvPr/>
        </p:nvSpPr>
        <p:spPr bwMode="auto">
          <a:xfrm>
            <a:off x="1129553" y="1693071"/>
            <a:ext cx="1079173" cy="19495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Normal MMR 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1695336" y="1892261"/>
            <a:ext cx="0" cy="180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rocess 3"/>
          <p:cNvSpPr>
            <a:spLocks noChangeArrowheads="1"/>
          </p:cNvSpPr>
          <p:nvPr/>
        </p:nvSpPr>
        <p:spPr bwMode="auto">
          <a:xfrm>
            <a:off x="1000738" y="3548207"/>
            <a:ext cx="1917023" cy="19495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MLH1 promoter hypermethylated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7" name="Process 3"/>
          <p:cNvSpPr>
            <a:spLocks noChangeArrowheads="1"/>
          </p:cNvSpPr>
          <p:nvPr/>
        </p:nvSpPr>
        <p:spPr bwMode="auto">
          <a:xfrm>
            <a:off x="3379967" y="3542341"/>
            <a:ext cx="1805254" cy="19495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MLH1 promoter unmethylated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282594" y="3361366"/>
            <a:ext cx="0" cy="180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20" idx="2"/>
          </p:cNvCxnSpPr>
          <p:nvPr/>
        </p:nvCxnSpPr>
        <p:spPr>
          <a:xfrm flipH="1" flipV="1">
            <a:off x="1576106" y="3071830"/>
            <a:ext cx="14226" cy="476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3536518" y="6570932"/>
            <a:ext cx="0" cy="250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Process 2"/>
          <p:cNvSpPr>
            <a:spLocks noChangeArrowheads="1"/>
          </p:cNvSpPr>
          <p:nvPr/>
        </p:nvSpPr>
        <p:spPr bwMode="auto">
          <a:xfrm>
            <a:off x="4834526" y="8085622"/>
            <a:ext cx="1684757" cy="689478"/>
          </a:xfrm>
          <a:prstGeom prst="flowChartProcess">
            <a:avLst/>
          </a:prstGeom>
          <a:solidFill>
            <a:srgbClr val="00B0F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1000" dirty="0">
                <a:latin typeface="+mn-lt"/>
              </a:rPr>
              <a:t>Assessment made and either</a:t>
            </a:r>
          </a:p>
          <a:p>
            <a:pPr>
              <a:defRPr/>
            </a:pPr>
            <a:r>
              <a:rPr lang="en-GB" sz="1000" dirty="0">
                <a:latin typeface="+mn-lt"/>
              </a:rPr>
              <a:t>a) Appointment* made in clinical genetics (3-4m) OR</a:t>
            </a:r>
          </a:p>
          <a:p>
            <a:pPr>
              <a:defRPr/>
            </a:pPr>
            <a:r>
              <a:rPr lang="en-GB" sz="1000" dirty="0">
                <a:latin typeface="+mn-lt"/>
              </a:rPr>
              <a:t>b) Advice letter to patient</a:t>
            </a:r>
          </a:p>
        </p:txBody>
      </p:sp>
      <p:sp>
        <p:nvSpPr>
          <p:cNvPr id="2055" name="TextBox 2054"/>
          <p:cNvSpPr txBox="1"/>
          <p:nvPr/>
        </p:nvSpPr>
        <p:spPr>
          <a:xfrm>
            <a:off x="3041454" y="8771267"/>
            <a:ext cx="1216484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latin typeface="+mj-lt"/>
              </a:rPr>
              <a:t>* Appointments may be in person or via tel/video</a:t>
            </a:r>
          </a:p>
        </p:txBody>
      </p:sp>
      <p:sp>
        <p:nvSpPr>
          <p:cNvPr id="19" name="Process 28"/>
          <p:cNvSpPr>
            <a:spLocks noChangeArrowheads="1"/>
          </p:cNvSpPr>
          <p:nvPr/>
        </p:nvSpPr>
        <p:spPr bwMode="auto">
          <a:xfrm>
            <a:off x="859458" y="5224241"/>
            <a:ext cx="5630242" cy="803833"/>
          </a:xfrm>
          <a:prstGeom prst="flowChart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</a:rPr>
              <a:t>RESULTS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Results to be sent to gynae-one nhs.net email address (or to KMW/CG while this new email address is being set up)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Secretaries to marry up report and notes and place in Lynch syndrome basket for action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Specialist nurses, consultants and subspecialist trainees who have been trained in Lynch syndrome testing can action results as per genetics protocol.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800" dirty="0">
                <a:solidFill>
                  <a:schemeClr val="tx1"/>
                </a:solidFill>
              </a:rPr>
              <a:t>Actions to be entered onto gynae-onc spreadsheet on shared drive.</a:t>
            </a:r>
          </a:p>
        </p:txBody>
      </p:sp>
      <p:sp>
        <p:nvSpPr>
          <p:cNvPr id="58" name="Process 3"/>
          <p:cNvSpPr>
            <a:spLocks noChangeArrowheads="1"/>
          </p:cNvSpPr>
          <p:nvPr/>
        </p:nvSpPr>
        <p:spPr bwMode="auto">
          <a:xfrm>
            <a:off x="2746692" y="3195629"/>
            <a:ext cx="3036347" cy="176258"/>
          </a:xfrm>
          <a:prstGeom prst="flowChart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Result to KMW/CG. Result to be recorded on gynae-onc spreadsheet 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4287877" y="2534854"/>
            <a:ext cx="466" cy="1765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34"/>
          <p:cNvSpPr>
            <a:spLocks noChangeArrowheads="1"/>
          </p:cNvSpPr>
          <p:nvPr/>
        </p:nvSpPr>
        <p:spPr bwMode="auto">
          <a:xfrm rot="16200000">
            <a:off x="-534951" y="1602029"/>
            <a:ext cx="1650580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Arial" charset="0"/>
              </a:rPr>
              <a:t>Pathology Team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0" y="90956"/>
            <a:ext cx="875318" cy="4376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7364</TotalTime>
  <Words>521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Endometrial Cancer Lynch Syndrome Testing Protocol</vt:lpstr>
    </vt:vector>
  </TitlesOfParts>
  <Company>Institute Of Cancer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driddell</dc:creator>
  <cp:lastModifiedBy>Kingsbury Ian 2 (East GMSA Communication and PPI Lead)</cp:lastModifiedBy>
  <cp:revision>364</cp:revision>
  <cp:lastPrinted>2015-02-10T11:24:42Z</cp:lastPrinted>
  <dcterms:created xsi:type="dcterms:W3CDTF">2012-11-01T09:39:13Z</dcterms:created>
  <dcterms:modified xsi:type="dcterms:W3CDTF">2023-09-14T12:16:25Z</dcterms:modified>
</cp:coreProperties>
</file>